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9144000" cy="6858000" type="letter"/>
  <p:notesSz cx="6858000" cy="12039600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0">
          <p15:clr>
            <a:srgbClr val="A4A3A4"/>
          </p15:clr>
        </p15:guide>
        <p15:guide id="2" pos="301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808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2050" y="77"/>
      </p:cViewPr>
      <p:guideLst>
        <p:guide orient="horz" pos="2220"/>
        <p:guide pos="301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598488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598488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algn="r"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11479213"/>
            <a:ext cx="2971800" cy="60007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11479213"/>
            <a:ext cx="2971800" cy="60007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algn="r" defTabSz="1052513">
              <a:defRPr sz="1400" smtClean="0"/>
            </a:lvl1pPr>
          </a:lstStyle>
          <a:p>
            <a:pPr>
              <a:defRPr/>
            </a:pPr>
            <a:fld id="{A1A871EA-EFA7-4BDF-B07A-6B7A5872D499}" type="slidenum">
              <a:rPr lang="es-ES_tradnl" altLang="es-MX"/>
              <a:pPr>
                <a:defRPr/>
              </a:pPr>
              <a:t>‹Nº›</a:t>
            </a:fld>
            <a:endParaRPr lang="es-ES_tradnl" altLang="es-MX"/>
          </a:p>
        </p:txBody>
      </p:sp>
    </p:spTree>
    <p:extLst>
      <p:ext uri="{BB962C8B-B14F-4D97-AF65-F5344CB8AC3E}">
        <p14:creationId xmlns:p14="http://schemas.microsoft.com/office/powerpoint/2010/main" val="144245964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9077199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176748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054109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955118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468394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0440015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430408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174150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218622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75799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42151183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0034874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8"/>
          <p:cNvSpPr>
            <a:spLocks noChangeArrowheads="1"/>
          </p:cNvSpPr>
          <p:nvPr/>
        </p:nvSpPr>
        <p:spPr bwMode="auto">
          <a:xfrm>
            <a:off x="0" y="1588"/>
            <a:ext cx="9144000" cy="6702425"/>
          </a:xfrm>
          <a:prstGeom prst="rect">
            <a:avLst/>
          </a:prstGeom>
          <a:noFill/>
          <a:ln w="3175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defRPr/>
            </a:pPr>
            <a:endParaRPr lang="es-ES" altLang="es-MX" smtClean="0"/>
          </a:p>
        </p:txBody>
      </p:sp>
      <p:sp>
        <p:nvSpPr>
          <p:cNvPr id="1027" name="Rectangle 9"/>
          <p:cNvSpPr>
            <a:spLocks noChangeArrowheads="1"/>
          </p:cNvSpPr>
          <p:nvPr/>
        </p:nvSpPr>
        <p:spPr bwMode="auto">
          <a:xfrm>
            <a:off x="8210550" y="6681788"/>
            <a:ext cx="927100" cy="4161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ES_tradnl" altLang="es-MX" sz="900" b="1" dirty="0" smtClean="0"/>
              <a:t>SIS-2024</a:t>
            </a:r>
          </a:p>
          <a:p>
            <a:pPr algn="r" eaLnBrk="1" hangingPunct="1">
              <a:spcBef>
                <a:spcPct val="50000"/>
              </a:spcBef>
              <a:defRPr/>
            </a:pPr>
            <a:endParaRPr lang="es-ES_tradnl" altLang="es-MX" sz="800" b="1" dirty="0" smtClean="0"/>
          </a:p>
        </p:txBody>
      </p:sp>
      <p:sp>
        <p:nvSpPr>
          <p:cNvPr id="1028" name="Text Box 25"/>
          <p:cNvSpPr txBox="1">
            <a:spLocks noChangeArrowheads="1"/>
          </p:cNvSpPr>
          <p:nvPr userDrawn="1"/>
        </p:nvSpPr>
        <p:spPr bwMode="auto">
          <a:xfrm>
            <a:off x="6764338" y="41275"/>
            <a:ext cx="230346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200" b="1" dirty="0" smtClean="0"/>
              <a:t>INFORME DE JURISDICCIÓN</a:t>
            </a:r>
          </a:p>
          <a:p>
            <a:pPr algn="ctr">
              <a:defRPr/>
            </a:pPr>
            <a:r>
              <a:rPr lang="es-ES_tradnl" sz="1200" b="1" dirty="0" smtClean="0"/>
              <a:t>SINBA-SIS-A4</a:t>
            </a:r>
            <a:endParaRPr lang="es-ES_tradnl" sz="1200" dirty="0" smtClean="0"/>
          </a:p>
        </p:txBody>
      </p:sp>
      <p:sp>
        <p:nvSpPr>
          <p:cNvPr id="1029" name="Text Box 26"/>
          <p:cNvSpPr txBox="1">
            <a:spLocks noChangeArrowheads="1"/>
          </p:cNvSpPr>
          <p:nvPr userDrawn="1"/>
        </p:nvSpPr>
        <p:spPr bwMode="auto">
          <a:xfrm>
            <a:off x="1143000" y="76200"/>
            <a:ext cx="5648325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000" b="1" dirty="0" smtClean="0"/>
              <a:t>BIENESTAR PARA LA SALUD COMUNITARIA</a:t>
            </a:r>
          </a:p>
          <a:p>
            <a:pPr algn="ctr">
              <a:defRPr/>
            </a:pPr>
            <a:r>
              <a:rPr lang="es-ES_tradnl" sz="1000" b="1" dirty="0" smtClean="0"/>
              <a:t>Actividades varias</a:t>
            </a:r>
            <a:endParaRPr lang="es-ES" sz="1000" b="1" dirty="0" smtClean="0"/>
          </a:p>
        </p:txBody>
      </p:sp>
      <p:pic>
        <p:nvPicPr>
          <p:cNvPr id="2" name="Imagen 1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2931" y="76200"/>
            <a:ext cx="2258573" cy="502921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0" name="Text Box 494"/>
          <p:cNvSpPr txBox="1">
            <a:spLocks noChangeArrowheads="1"/>
          </p:cNvSpPr>
          <p:nvPr/>
        </p:nvSpPr>
        <p:spPr bwMode="auto">
          <a:xfrm>
            <a:off x="5381438" y="1735138"/>
            <a:ext cx="1725613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PERSONA ENFERMA SUPERVISADA</a:t>
            </a:r>
            <a:endParaRPr lang="es-ES_tradnl" altLang="es-MX" dirty="0"/>
          </a:p>
        </p:txBody>
      </p:sp>
      <p:sp>
        <p:nvSpPr>
          <p:cNvPr id="3175" name="Text Box 510"/>
          <p:cNvSpPr txBox="1">
            <a:spLocks noChangeArrowheads="1"/>
          </p:cNvSpPr>
          <p:nvPr/>
        </p:nvSpPr>
        <p:spPr bwMode="auto">
          <a:xfrm>
            <a:off x="7028500" y="1731963"/>
            <a:ext cx="50165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TOSE-</a:t>
            </a:r>
          </a:p>
          <a:p>
            <a:pPr algn="ctr"/>
            <a:r>
              <a:rPr lang="es-ES_tradnl" altLang="es-MX" sz="700" dirty="0"/>
              <a:t>DORAS</a:t>
            </a:r>
          </a:p>
          <a:p>
            <a:pPr algn="ctr"/>
            <a:r>
              <a:rPr lang="es-ES_tradnl" altLang="es-MX" sz="700" dirty="0"/>
              <a:t>CRÓNI-</a:t>
            </a:r>
          </a:p>
          <a:p>
            <a:pPr algn="ctr"/>
            <a:r>
              <a:rPr lang="es-ES_tradnl" altLang="es-MX" sz="700" dirty="0"/>
              <a:t>CAS</a:t>
            </a:r>
          </a:p>
        </p:txBody>
      </p:sp>
      <p:sp>
        <p:nvSpPr>
          <p:cNvPr id="3149" name="Text Box 482"/>
          <p:cNvSpPr txBox="1">
            <a:spLocks noChangeArrowheads="1"/>
          </p:cNvSpPr>
          <p:nvPr/>
        </p:nvSpPr>
        <p:spPr bwMode="auto">
          <a:xfrm>
            <a:off x="5315525" y="1916113"/>
            <a:ext cx="547688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TUBER-</a:t>
            </a:r>
          </a:p>
          <a:p>
            <a:pPr algn="ctr"/>
            <a:r>
              <a:rPr lang="es-ES_tradnl" altLang="es-MX" sz="700" dirty="0"/>
              <a:t>CULOSA</a:t>
            </a:r>
            <a:endParaRPr lang="es-ES_tradnl" altLang="es-MX" dirty="0"/>
          </a:p>
        </p:txBody>
      </p:sp>
      <p:sp>
        <p:nvSpPr>
          <p:cNvPr id="3157" name="Text Box 491"/>
          <p:cNvSpPr txBox="1">
            <a:spLocks noChangeArrowheads="1"/>
          </p:cNvSpPr>
          <p:nvPr/>
        </p:nvSpPr>
        <p:spPr bwMode="auto">
          <a:xfrm>
            <a:off x="4557525" y="1743075"/>
            <a:ext cx="901700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APLICACIÓN DE:</a:t>
            </a:r>
            <a:endParaRPr lang="es-ES_tradnl" altLang="es-MX" dirty="0"/>
          </a:p>
        </p:txBody>
      </p:sp>
      <p:sp>
        <p:nvSpPr>
          <p:cNvPr id="3074" name="Line 16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5" name="Rectangle 74"/>
          <p:cNvSpPr>
            <a:spLocks noChangeArrowheads="1"/>
          </p:cNvSpPr>
          <p:nvPr/>
        </p:nvSpPr>
        <p:spPr bwMode="auto">
          <a:xfrm>
            <a:off x="-28575" y="6672263"/>
            <a:ext cx="8001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ANVERSO</a:t>
            </a:r>
          </a:p>
        </p:txBody>
      </p:sp>
      <p:sp>
        <p:nvSpPr>
          <p:cNvPr id="3076" name="Line 90"/>
          <p:cNvSpPr>
            <a:spLocks noChangeShapeType="1"/>
          </p:cNvSpPr>
          <p:nvPr/>
        </p:nvSpPr>
        <p:spPr bwMode="auto">
          <a:xfrm>
            <a:off x="0" y="15367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7" name="Line 325"/>
          <p:cNvSpPr>
            <a:spLocks noChangeShapeType="1"/>
          </p:cNvSpPr>
          <p:nvPr/>
        </p:nvSpPr>
        <p:spPr bwMode="auto">
          <a:xfrm>
            <a:off x="0" y="616902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8" name="Line 326"/>
          <p:cNvSpPr>
            <a:spLocks noChangeShapeType="1"/>
          </p:cNvSpPr>
          <p:nvPr/>
        </p:nvSpPr>
        <p:spPr bwMode="auto">
          <a:xfrm>
            <a:off x="0" y="64516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9" name="Text Box 327"/>
          <p:cNvSpPr txBox="1">
            <a:spLocks noChangeArrowheads="1"/>
          </p:cNvSpPr>
          <p:nvPr/>
        </p:nvSpPr>
        <p:spPr bwMode="auto">
          <a:xfrm>
            <a:off x="85725" y="939800"/>
            <a:ext cx="9115425" cy="50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 dirty="0"/>
              <a:t>I.  JURISDICCIÓN: __________________________________________	INFORMACIÓN CORRESPONDIENTE A:   MES: ___________________  AÑO: _____________   	  						</a:t>
            </a:r>
          </a:p>
          <a:p>
            <a:r>
              <a:rPr lang="es-ES_tradnl" altLang="es-MX" sz="900" b="1" dirty="0"/>
              <a:t>						RESPONSABLE DE LA INFORMACIÓN:	 __________________________________________</a:t>
            </a:r>
          </a:p>
        </p:txBody>
      </p:sp>
      <p:sp>
        <p:nvSpPr>
          <p:cNvPr id="3080" name="Line 26"/>
          <p:cNvSpPr>
            <a:spLocks noChangeShapeType="1"/>
          </p:cNvSpPr>
          <p:nvPr/>
        </p:nvSpPr>
        <p:spPr bwMode="auto">
          <a:xfrm>
            <a:off x="0" y="5084763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1" name="Line 27"/>
          <p:cNvSpPr>
            <a:spLocks noChangeShapeType="1"/>
          </p:cNvSpPr>
          <p:nvPr/>
        </p:nvSpPr>
        <p:spPr bwMode="auto">
          <a:xfrm>
            <a:off x="0" y="5383213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2" name="Line 32"/>
          <p:cNvSpPr>
            <a:spLocks noChangeShapeType="1"/>
          </p:cNvSpPr>
          <p:nvPr/>
        </p:nvSpPr>
        <p:spPr bwMode="auto">
          <a:xfrm>
            <a:off x="0" y="4462463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3" name="Line 137"/>
          <p:cNvSpPr>
            <a:spLocks noChangeShapeType="1"/>
          </p:cNvSpPr>
          <p:nvPr/>
        </p:nvSpPr>
        <p:spPr bwMode="auto">
          <a:xfrm>
            <a:off x="0" y="41544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4" name="Line 154"/>
          <p:cNvSpPr>
            <a:spLocks noChangeShapeType="1"/>
          </p:cNvSpPr>
          <p:nvPr/>
        </p:nvSpPr>
        <p:spPr bwMode="auto">
          <a:xfrm>
            <a:off x="0" y="323373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5" name="Line 155"/>
          <p:cNvSpPr>
            <a:spLocks noChangeShapeType="1"/>
          </p:cNvSpPr>
          <p:nvPr/>
        </p:nvSpPr>
        <p:spPr bwMode="auto">
          <a:xfrm>
            <a:off x="0" y="3543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6" name="Line 156"/>
          <p:cNvSpPr>
            <a:spLocks noChangeShapeType="1"/>
          </p:cNvSpPr>
          <p:nvPr/>
        </p:nvSpPr>
        <p:spPr bwMode="auto">
          <a:xfrm>
            <a:off x="0" y="38544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7" name="Line 133"/>
          <p:cNvSpPr>
            <a:spLocks noChangeShapeType="1"/>
          </p:cNvSpPr>
          <p:nvPr/>
        </p:nvSpPr>
        <p:spPr bwMode="auto">
          <a:xfrm>
            <a:off x="0" y="23225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8" name="Line 135"/>
          <p:cNvSpPr>
            <a:spLocks noChangeShapeType="1"/>
          </p:cNvSpPr>
          <p:nvPr/>
        </p:nvSpPr>
        <p:spPr bwMode="auto">
          <a:xfrm>
            <a:off x="0" y="2622550"/>
            <a:ext cx="91281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9" name="Line 216"/>
          <p:cNvSpPr>
            <a:spLocks noChangeShapeType="1"/>
          </p:cNvSpPr>
          <p:nvPr/>
        </p:nvSpPr>
        <p:spPr bwMode="auto">
          <a:xfrm>
            <a:off x="0" y="292417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0" name="Line 301"/>
          <p:cNvSpPr>
            <a:spLocks noChangeShapeType="1"/>
          </p:cNvSpPr>
          <p:nvPr/>
        </p:nvSpPr>
        <p:spPr bwMode="auto">
          <a:xfrm>
            <a:off x="0" y="476408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1" name="Line 302"/>
          <p:cNvSpPr>
            <a:spLocks noChangeShapeType="1"/>
          </p:cNvSpPr>
          <p:nvPr/>
        </p:nvSpPr>
        <p:spPr bwMode="auto">
          <a:xfrm>
            <a:off x="0" y="568483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2" name="Line 303"/>
          <p:cNvSpPr>
            <a:spLocks noChangeShapeType="1"/>
          </p:cNvSpPr>
          <p:nvPr/>
        </p:nvSpPr>
        <p:spPr bwMode="auto">
          <a:xfrm>
            <a:off x="0" y="6003925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3" name="Text Box 382"/>
          <p:cNvSpPr txBox="1">
            <a:spLocks noChangeArrowheads="1"/>
          </p:cNvSpPr>
          <p:nvPr/>
        </p:nvSpPr>
        <p:spPr bwMode="auto">
          <a:xfrm rot="-5400000">
            <a:off x="719138" y="979487"/>
            <a:ext cx="458788" cy="595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6000"/>
              </a:spcBef>
            </a:pPr>
            <a:endParaRPr lang="es-MX" altLang="es-MX" sz="1600" b="1"/>
          </a:p>
          <a:p>
            <a:pPr>
              <a:spcBef>
                <a:spcPct val="6000"/>
              </a:spcBef>
            </a:pPr>
            <a:endParaRPr lang="es-ES" altLang="es-MX" sz="1600" b="1"/>
          </a:p>
        </p:txBody>
      </p:sp>
      <p:sp>
        <p:nvSpPr>
          <p:cNvPr id="3094" name="Text Box 465"/>
          <p:cNvSpPr txBox="1">
            <a:spLocks noChangeArrowheads="1"/>
          </p:cNvSpPr>
          <p:nvPr/>
        </p:nvSpPr>
        <p:spPr bwMode="auto">
          <a:xfrm>
            <a:off x="0" y="6208713"/>
            <a:ext cx="1476375" cy="230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TOTAL</a:t>
            </a:r>
          </a:p>
        </p:txBody>
      </p:sp>
      <p:sp>
        <p:nvSpPr>
          <p:cNvPr id="3132" name="Line 210"/>
          <p:cNvSpPr>
            <a:spLocks noChangeShapeType="1"/>
          </p:cNvSpPr>
          <p:nvPr/>
        </p:nvSpPr>
        <p:spPr bwMode="auto">
          <a:xfrm>
            <a:off x="0" y="16351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3" name="Rectangle 213"/>
          <p:cNvSpPr>
            <a:spLocks noChangeArrowheads="1"/>
          </p:cNvSpPr>
          <p:nvPr/>
        </p:nvSpPr>
        <p:spPr bwMode="auto">
          <a:xfrm>
            <a:off x="35625" y="1770000"/>
            <a:ext cx="1476375" cy="234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II. MÓDULO</a:t>
            </a:r>
            <a:endParaRPr lang="es-ES" altLang="es-MX" sz="900" b="1"/>
          </a:p>
        </p:txBody>
      </p:sp>
      <p:sp>
        <p:nvSpPr>
          <p:cNvPr id="3134" name="Line 339"/>
          <p:cNvSpPr>
            <a:spLocks noChangeShapeType="1"/>
          </p:cNvSpPr>
          <p:nvPr/>
        </p:nvSpPr>
        <p:spPr bwMode="auto">
          <a:xfrm>
            <a:off x="0" y="22161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5" name="Text Box 466"/>
          <p:cNvSpPr txBox="1">
            <a:spLocks noChangeArrowheads="1"/>
          </p:cNvSpPr>
          <p:nvPr/>
        </p:nvSpPr>
        <p:spPr bwMode="auto">
          <a:xfrm>
            <a:off x="2568213" y="1957997"/>
            <a:ext cx="494046" cy="1892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/>
              <a:t>20 </a:t>
            </a:r>
            <a:r>
              <a:rPr lang="es-ES_tradnl" altLang="es-MX" sz="700" dirty="0" smtClean="0"/>
              <a:t>A 59</a:t>
            </a:r>
            <a:endParaRPr lang="es-ES_tradnl" altLang="es-MX" sz="700" dirty="0"/>
          </a:p>
        </p:txBody>
      </p:sp>
      <p:sp>
        <p:nvSpPr>
          <p:cNvPr id="3136" name="Text Box 467"/>
          <p:cNvSpPr txBox="1">
            <a:spLocks noChangeArrowheads="1"/>
          </p:cNvSpPr>
          <p:nvPr/>
        </p:nvSpPr>
        <p:spPr bwMode="auto">
          <a:xfrm>
            <a:off x="1893950" y="1958976"/>
            <a:ext cx="392113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5 A 9</a:t>
            </a:r>
          </a:p>
        </p:txBody>
      </p:sp>
      <p:sp>
        <p:nvSpPr>
          <p:cNvPr id="3137" name="Text Box 468"/>
          <p:cNvSpPr txBox="1">
            <a:spLocks noChangeArrowheads="1"/>
          </p:cNvSpPr>
          <p:nvPr/>
        </p:nvSpPr>
        <p:spPr bwMode="auto">
          <a:xfrm>
            <a:off x="1637100" y="1671638"/>
            <a:ext cx="1684338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/>
              <a:t>EDAD (AÑOS)</a:t>
            </a:r>
          </a:p>
        </p:txBody>
      </p:sp>
      <p:sp>
        <p:nvSpPr>
          <p:cNvPr id="3138" name="Text Box 469"/>
          <p:cNvSpPr txBox="1">
            <a:spLocks noChangeArrowheads="1"/>
          </p:cNvSpPr>
          <p:nvPr/>
        </p:nvSpPr>
        <p:spPr bwMode="auto">
          <a:xfrm>
            <a:off x="1460438" y="1900238"/>
            <a:ext cx="51435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MENOR DE 5</a:t>
            </a:r>
            <a:endParaRPr lang="es-ES_tradnl" altLang="es-MX" dirty="0"/>
          </a:p>
        </p:txBody>
      </p:sp>
      <p:sp>
        <p:nvSpPr>
          <p:cNvPr id="3139" name="Text Box 470"/>
          <p:cNvSpPr txBox="1">
            <a:spLocks noChangeArrowheads="1"/>
          </p:cNvSpPr>
          <p:nvPr/>
        </p:nvSpPr>
        <p:spPr bwMode="auto">
          <a:xfrm>
            <a:off x="2201225" y="1958976"/>
            <a:ext cx="490538" cy="18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10 A 19</a:t>
            </a:r>
          </a:p>
        </p:txBody>
      </p:sp>
      <p:sp>
        <p:nvSpPr>
          <p:cNvPr id="3140" name="Line 471"/>
          <p:cNvSpPr>
            <a:spLocks noChangeShapeType="1"/>
          </p:cNvSpPr>
          <p:nvPr/>
        </p:nvSpPr>
        <p:spPr bwMode="auto">
          <a:xfrm>
            <a:off x="4627375" y="1895475"/>
            <a:ext cx="2440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1" name="Text Box 472"/>
          <p:cNvSpPr txBox="1">
            <a:spLocks noChangeArrowheads="1"/>
          </p:cNvSpPr>
          <p:nvPr/>
        </p:nvSpPr>
        <p:spPr bwMode="auto">
          <a:xfrm>
            <a:off x="3685988" y="1598613"/>
            <a:ext cx="3373438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/>
              <a:t>MOTIVO DE LA ATENCIÓN</a:t>
            </a:r>
            <a:endParaRPr lang="es-ES_tradnl" altLang="es-MX" sz="700"/>
          </a:p>
        </p:txBody>
      </p:sp>
      <p:sp>
        <p:nvSpPr>
          <p:cNvPr id="3142" name="Line 474"/>
          <p:cNvSpPr>
            <a:spLocks noChangeShapeType="1"/>
          </p:cNvSpPr>
          <p:nvPr/>
        </p:nvSpPr>
        <p:spPr bwMode="auto">
          <a:xfrm>
            <a:off x="1901825" y="1905000"/>
            <a:ext cx="0" cy="3016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3" name="Line 475"/>
          <p:cNvSpPr>
            <a:spLocks noChangeShapeType="1"/>
          </p:cNvSpPr>
          <p:nvPr/>
        </p:nvSpPr>
        <p:spPr bwMode="auto">
          <a:xfrm>
            <a:off x="2262313" y="1893888"/>
            <a:ext cx="4763" cy="3190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4" name="Line 476"/>
          <p:cNvSpPr>
            <a:spLocks noChangeShapeType="1"/>
          </p:cNvSpPr>
          <p:nvPr/>
        </p:nvSpPr>
        <p:spPr bwMode="auto">
          <a:xfrm>
            <a:off x="2626293" y="1900238"/>
            <a:ext cx="0" cy="3159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5" name="Line 477"/>
          <p:cNvSpPr>
            <a:spLocks noChangeShapeType="1"/>
          </p:cNvSpPr>
          <p:nvPr/>
        </p:nvSpPr>
        <p:spPr bwMode="auto">
          <a:xfrm>
            <a:off x="4151700" y="1779588"/>
            <a:ext cx="0" cy="431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6" name="Line 478"/>
          <p:cNvSpPr>
            <a:spLocks noChangeShapeType="1"/>
          </p:cNvSpPr>
          <p:nvPr/>
        </p:nvSpPr>
        <p:spPr bwMode="auto">
          <a:xfrm>
            <a:off x="5013775" y="1900238"/>
            <a:ext cx="0" cy="3159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7" name="Line 479"/>
          <p:cNvSpPr>
            <a:spLocks noChangeShapeType="1"/>
          </p:cNvSpPr>
          <p:nvPr/>
        </p:nvSpPr>
        <p:spPr bwMode="auto">
          <a:xfrm flipH="1">
            <a:off x="5387788" y="1775620"/>
            <a:ext cx="0" cy="439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48" name="Line 480"/>
          <p:cNvSpPr>
            <a:spLocks noChangeShapeType="1"/>
          </p:cNvSpPr>
          <p:nvPr/>
        </p:nvSpPr>
        <p:spPr bwMode="auto">
          <a:xfrm flipH="1">
            <a:off x="5797363" y="1893888"/>
            <a:ext cx="3175" cy="3286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0" name="Line 483"/>
          <p:cNvSpPr>
            <a:spLocks noChangeShapeType="1"/>
          </p:cNvSpPr>
          <p:nvPr/>
        </p:nvSpPr>
        <p:spPr bwMode="auto">
          <a:xfrm>
            <a:off x="3364048" y="1636713"/>
            <a:ext cx="0" cy="5810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1" name="Line 484"/>
          <p:cNvSpPr>
            <a:spLocks noChangeShapeType="1"/>
          </p:cNvSpPr>
          <p:nvPr/>
        </p:nvSpPr>
        <p:spPr bwMode="auto">
          <a:xfrm>
            <a:off x="3776925" y="1638300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2" name="Line 485"/>
          <p:cNvSpPr>
            <a:spLocks noChangeShapeType="1"/>
          </p:cNvSpPr>
          <p:nvPr/>
        </p:nvSpPr>
        <p:spPr bwMode="auto">
          <a:xfrm>
            <a:off x="1521213" y="1895475"/>
            <a:ext cx="1836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3" name="Text Box 486"/>
          <p:cNvSpPr txBox="1">
            <a:spLocks noChangeArrowheads="1"/>
          </p:cNvSpPr>
          <p:nvPr/>
        </p:nvSpPr>
        <p:spPr bwMode="auto">
          <a:xfrm>
            <a:off x="3308221" y="1719200"/>
            <a:ext cx="540533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VISITA</a:t>
            </a:r>
          </a:p>
          <a:p>
            <a:pPr algn="ctr"/>
            <a:r>
              <a:rPr lang="es-ES_tradnl" altLang="es-MX" sz="700" dirty="0"/>
              <a:t>DOMICI-</a:t>
            </a:r>
          </a:p>
          <a:p>
            <a:pPr algn="ctr"/>
            <a:r>
              <a:rPr lang="es-ES_tradnl" altLang="es-MX" sz="700" dirty="0"/>
              <a:t>LIARIA</a:t>
            </a:r>
            <a:endParaRPr lang="es-ES_tradnl" altLang="es-MX" sz="1600" dirty="0"/>
          </a:p>
        </p:txBody>
      </p:sp>
      <p:sp>
        <p:nvSpPr>
          <p:cNvPr id="3154" name="Line 488"/>
          <p:cNvSpPr>
            <a:spLocks noChangeShapeType="1"/>
          </p:cNvSpPr>
          <p:nvPr/>
        </p:nvSpPr>
        <p:spPr bwMode="auto">
          <a:xfrm>
            <a:off x="4626363" y="1774825"/>
            <a:ext cx="0" cy="4333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55" name="Text Box 489"/>
          <p:cNvSpPr txBox="1">
            <a:spLocks noChangeArrowheads="1"/>
          </p:cNvSpPr>
          <p:nvPr/>
        </p:nvSpPr>
        <p:spPr bwMode="auto">
          <a:xfrm>
            <a:off x="3705550" y="1762125"/>
            <a:ext cx="520700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CURA-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CIÓN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DE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HERIDA</a:t>
            </a:r>
          </a:p>
        </p:txBody>
      </p:sp>
      <p:sp>
        <p:nvSpPr>
          <p:cNvPr id="3156" name="Text Box 490"/>
          <p:cNvSpPr txBox="1">
            <a:spLocks noChangeArrowheads="1"/>
          </p:cNvSpPr>
          <p:nvPr/>
        </p:nvSpPr>
        <p:spPr bwMode="auto">
          <a:xfrm>
            <a:off x="4076325" y="1782763"/>
            <a:ext cx="615950" cy="411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PERSONA</a:t>
            </a:r>
          </a:p>
          <a:p>
            <a:pPr algn="ctr"/>
            <a:r>
              <a:rPr lang="es-ES_tradnl" altLang="es-MX" sz="700" dirty="0"/>
              <a:t>ENFERMA</a:t>
            </a:r>
          </a:p>
          <a:p>
            <a:pPr algn="ctr"/>
            <a:r>
              <a:rPr lang="es-ES_tradnl" altLang="es-MX" sz="700" dirty="0"/>
              <a:t>TRATADA</a:t>
            </a:r>
            <a:endParaRPr lang="es-ES_tradnl" altLang="es-MX" dirty="0"/>
          </a:p>
        </p:txBody>
      </p:sp>
      <p:sp>
        <p:nvSpPr>
          <p:cNvPr id="3158" name="Text Box 492"/>
          <p:cNvSpPr txBox="1">
            <a:spLocks noChangeArrowheads="1"/>
          </p:cNvSpPr>
          <p:nvPr/>
        </p:nvSpPr>
        <p:spPr bwMode="auto">
          <a:xfrm>
            <a:off x="4583500" y="1908175"/>
            <a:ext cx="484188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INYEC-</a:t>
            </a:r>
          </a:p>
          <a:p>
            <a:pPr algn="ctr"/>
            <a:r>
              <a:rPr lang="es-ES_tradnl" altLang="es-MX" sz="700" dirty="0"/>
              <a:t>CIÓN</a:t>
            </a:r>
            <a:endParaRPr lang="es-ES_tradnl" altLang="es-MX" dirty="0"/>
          </a:p>
        </p:txBody>
      </p:sp>
      <p:sp>
        <p:nvSpPr>
          <p:cNvPr id="3159" name="Text Box 493"/>
          <p:cNvSpPr txBox="1">
            <a:spLocks noChangeArrowheads="1"/>
          </p:cNvSpPr>
          <p:nvPr/>
        </p:nvSpPr>
        <p:spPr bwMode="auto">
          <a:xfrm>
            <a:off x="4952688" y="1946275"/>
            <a:ext cx="49847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SUERO</a:t>
            </a:r>
            <a:endParaRPr lang="es-ES_tradnl" altLang="es-MX" dirty="0"/>
          </a:p>
        </p:txBody>
      </p:sp>
      <p:sp>
        <p:nvSpPr>
          <p:cNvPr id="3161" name="Line 495"/>
          <p:cNvSpPr>
            <a:spLocks noChangeShapeType="1"/>
          </p:cNvSpPr>
          <p:nvPr/>
        </p:nvSpPr>
        <p:spPr bwMode="auto">
          <a:xfrm>
            <a:off x="6648263" y="1893888"/>
            <a:ext cx="0" cy="314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2" name="Line 496"/>
          <p:cNvSpPr>
            <a:spLocks noChangeShapeType="1"/>
          </p:cNvSpPr>
          <p:nvPr/>
        </p:nvSpPr>
        <p:spPr bwMode="auto">
          <a:xfrm>
            <a:off x="5800538" y="2089150"/>
            <a:ext cx="847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3" name="Line 497"/>
          <p:cNvSpPr>
            <a:spLocks noChangeShapeType="1"/>
          </p:cNvSpPr>
          <p:nvPr/>
        </p:nvSpPr>
        <p:spPr bwMode="auto">
          <a:xfrm>
            <a:off x="6225988" y="2095500"/>
            <a:ext cx="0" cy="1190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4" name="Text Box 498"/>
          <p:cNvSpPr txBox="1">
            <a:spLocks noChangeArrowheads="1"/>
          </p:cNvSpPr>
          <p:nvPr/>
        </p:nvSpPr>
        <p:spPr bwMode="auto">
          <a:xfrm>
            <a:off x="5713225" y="1860550"/>
            <a:ext cx="1020763" cy="285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/>
              <a:t>HIPERTENSA CON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 dirty="0"/>
              <a:t>TOMA DE PRESIÓN</a:t>
            </a:r>
          </a:p>
        </p:txBody>
      </p:sp>
      <p:sp>
        <p:nvSpPr>
          <p:cNvPr id="3165" name="Text Box 499"/>
          <p:cNvSpPr txBox="1">
            <a:spLocks noChangeArrowheads="1"/>
          </p:cNvSpPr>
          <p:nvPr/>
        </p:nvSpPr>
        <p:spPr bwMode="auto">
          <a:xfrm>
            <a:off x="6616513" y="1912938"/>
            <a:ext cx="4826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DIABÉ-</a:t>
            </a:r>
          </a:p>
          <a:p>
            <a:pPr algn="ctr"/>
            <a:r>
              <a:rPr lang="es-ES_tradnl" altLang="es-MX" sz="700" dirty="0"/>
              <a:t>TICA</a:t>
            </a:r>
          </a:p>
        </p:txBody>
      </p:sp>
      <p:sp>
        <p:nvSpPr>
          <p:cNvPr id="3166" name="Text Box 500"/>
          <p:cNvSpPr txBox="1">
            <a:spLocks noChangeArrowheads="1"/>
          </p:cNvSpPr>
          <p:nvPr/>
        </p:nvSpPr>
        <p:spPr bwMode="auto">
          <a:xfrm>
            <a:off x="5878325" y="2054225"/>
            <a:ext cx="268288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SI</a:t>
            </a:r>
            <a:endParaRPr lang="es-ES_tradnl" altLang="es-MX"/>
          </a:p>
        </p:txBody>
      </p:sp>
      <p:sp>
        <p:nvSpPr>
          <p:cNvPr id="3167" name="Text Box 501"/>
          <p:cNvSpPr txBox="1">
            <a:spLocks noChangeArrowheads="1"/>
          </p:cNvSpPr>
          <p:nvPr/>
        </p:nvSpPr>
        <p:spPr bwMode="auto">
          <a:xfrm>
            <a:off x="6284725" y="2051050"/>
            <a:ext cx="317500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NO</a:t>
            </a:r>
            <a:endParaRPr lang="es-ES_tradnl" altLang="es-MX"/>
          </a:p>
        </p:txBody>
      </p:sp>
      <p:sp>
        <p:nvSpPr>
          <p:cNvPr id="3168" name="Line 502"/>
          <p:cNvSpPr>
            <a:spLocks noChangeShapeType="1"/>
          </p:cNvSpPr>
          <p:nvPr/>
        </p:nvSpPr>
        <p:spPr bwMode="auto">
          <a:xfrm>
            <a:off x="7068950" y="1636713"/>
            <a:ext cx="0" cy="5794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69" name="Line 504"/>
          <p:cNvSpPr>
            <a:spLocks noChangeShapeType="1"/>
          </p:cNvSpPr>
          <p:nvPr/>
        </p:nvSpPr>
        <p:spPr bwMode="auto">
          <a:xfrm>
            <a:off x="3783713" y="1774825"/>
            <a:ext cx="5346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0" name="Text Box 505"/>
          <p:cNvSpPr txBox="1">
            <a:spLocks noChangeArrowheads="1"/>
          </p:cNvSpPr>
          <p:nvPr/>
        </p:nvSpPr>
        <p:spPr bwMode="auto">
          <a:xfrm>
            <a:off x="7027863" y="1597025"/>
            <a:ext cx="2117725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/>
              <a:t>PERSONAS REFERIDAS</a:t>
            </a:r>
            <a:endParaRPr lang="es-ES_tradnl" altLang="es-MX"/>
          </a:p>
        </p:txBody>
      </p:sp>
      <p:sp>
        <p:nvSpPr>
          <p:cNvPr id="3171" name="Line 506"/>
          <p:cNvSpPr>
            <a:spLocks noChangeShapeType="1"/>
          </p:cNvSpPr>
          <p:nvPr/>
        </p:nvSpPr>
        <p:spPr bwMode="auto">
          <a:xfrm>
            <a:off x="7487350" y="1774825"/>
            <a:ext cx="0" cy="4318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2" name="Line 507"/>
          <p:cNvSpPr>
            <a:spLocks noChangeShapeType="1"/>
          </p:cNvSpPr>
          <p:nvPr/>
        </p:nvSpPr>
        <p:spPr bwMode="auto">
          <a:xfrm>
            <a:off x="7903275" y="1766888"/>
            <a:ext cx="0" cy="4429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3" name="Line 508"/>
          <p:cNvSpPr>
            <a:spLocks noChangeShapeType="1"/>
          </p:cNvSpPr>
          <p:nvPr/>
        </p:nvSpPr>
        <p:spPr bwMode="auto">
          <a:xfrm>
            <a:off x="8328725" y="1776413"/>
            <a:ext cx="0" cy="4413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4" name="Line 509"/>
          <p:cNvSpPr>
            <a:spLocks noChangeShapeType="1"/>
          </p:cNvSpPr>
          <p:nvPr/>
        </p:nvSpPr>
        <p:spPr bwMode="auto">
          <a:xfrm>
            <a:off x="8754175" y="1776413"/>
            <a:ext cx="0" cy="4333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76" name="Text Box 511"/>
          <p:cNvSpPr txBox="1">
            <a:spLocks noChangeArrowheads="1"/>
          </p:cNvSpPr>
          <p:nvPr/>
        </p:nvSpPr>
        <p:spPr bwMode="auto">
          <a:xfrm>
            <a:off x="7430200" y="1827213"/>
            <a:ext cx="53657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HIPER-</a:t>
            </a:r>
          </a:p>
          <a:p>
            <a:pPr algn="ctr"/>
            <a:r>
              <a:rPr lang="es-ES_tradnl" altLang="es-MX" sz="700" dirty="0"/>
              <a:t>TENSAS</a:t>
            </a:r>
            <a:endParaRPr lang="es-ES_tradnl" altLang="es-MX" dirty="0"/>
          </a:p>
        </p:txBody>
      </p:sp>
      <p:sp>
        <p:nvSpPr>
          <p:cNvPr id="3177" name="Text Box 512"/>
          <p:cNvSpPr txBox="1">
            <a:spLocks noChangeArrowheads="1"/>
          </p:cNvSpPr>
          <p:nvPr/>
        </p:nvSpPr>
        <p:spPr bwMode="auto">
          <a:xfrm>
            <a:off x="7852475" y="1768475"/>
            <a:ext cx="523875" cy="473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PROBA-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BLE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DIABE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TES</a:t>
            </a:r>
          </a:p>
        </p:txBody>
      </p:sp>
      <p:sp>
        <p:nvSpPr>
          <p:cNvPr id="3178" name="Text Box 513"/>
          <p:cNvSpPr txBox="1">
            <a:spLocks noChangeArrowheads="1"/>
          </p:cNvSpPr>
          <p:nvPr/>
        </p:nvSpPr>
        <p:spPr bwMode="auto">
          <a:xfrm>
            <a:off x="8257288" y="1754188"/>
            <a:ext cx="573088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/>
              <a:t>PARA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CITOLO-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GÍA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/>
              <a:t>VAGINAL</a:t>
            </a:r>
          </a:p>
        </p:txBody>
      </p:sp>
      <p:sp>
        <p:nvSpPr>
          <p:cNvPr id="3179" name="Text Box 514"/>
          <p:cNvSpPr txBox="1">
            <a:spLocks noChangeArrowheads="1"/>
          </p:cNvSpPr>
          <p:nvPr/>
        </p:nvSpPr>
        <p:spPr bwMode="auto">
          <a:xfrm>
            <a:off x="8754175" y="1885950"/>
            <a:ext cx="44132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OTRO</a:t>
            </a:r>
            <a:endParaRPr lang="es-ES_tradnl" altLang="es-MX"/>
          </a:p>
        </p:txBody>
      </p:sp>
      <p:sp>
        <p:nvSpPr>
          <p:cNvPr id="3180" name="Line 516"/>
          <p:cNvSpPr>
            <a:spLocks noChangeShapeType="1"/>
          </p:cNvSpPr>
          <p:nvPr/>
        </p:nvSpPr>
        <p:spPr bwMode="auto">
          <a:xfrm>
            <a:off x="1518350" y="1636713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6" name="Line 396"/>
          <p:cNvSpPr>
            <a:spLocks noChangeShapeType="1"/>
          </p:cNvSpPr>
          <p:nvPr/>
        </p:nvSpPr>
        <p:spPr bwMode="auto">
          <a:xfrm>
            <a:off x="1518350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7" name="Line 397"/>
          <p:cNvSpPr>
            <a:spLocks noChangeShapeType="1"/>
          </p:cNvSpPr>
          <p:nvPr/>
        </p:nvSpPr>
        <p:spPr bwMode="auto">
          <a:xfrm>
            <a:off x="190182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8" name="Line 398"/>
          <p:cNvSpPr>
            <a:spLocks noChangeShapeType="1"/>
          </p:cNvSpPr>
          <p:nvPr/>
        </p:nvSpPr>
        <p:spPr bwMode="auto">
          <a:xfrm>
            <a:off x="2262313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9" name="Line 399"/>
          <p:cNvSpPr>
            <a:spLocks noChangeShapeType="1"/>
          </p:cNvSpPr>
          <p:nvPr/>
        </p:nvSpPr>
        <p:spPr bwMode="auto">
          <a:xfrm>
            <a:off x="2626293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0" name="Line 400"/>
          <p:cNvSpPr>
            <a:spLocks noChangeShapeType="1"/>
          </p:cNvSpPr>
          <p:nvPr/>
        </p:nvSpPr>
        <p:spPr bwMode="auto">
          <a:xfrm>
            <a:off x="4156463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1" name="Line 401"/>
          <p:cNvSpPr>
            <a:spLocks noChangeShapeType="1"/>
          </p:cNvSpPr>
          <p:nvPr/>
        </p:nvSpPr>
        <p:spPr bwMode="auto">
          <a:xfrm>
            <a:off x="3364048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2" name="Line 402"/>
          <p:cNvSpPr>
            <a:spLocks noChangeShapeType="1"/>
          </p:cNvSpPr>
          <p:nvPr/>
        </p:nvSpPr>
        <p:spPr bwMode="auto">
          <a:xfrm>
            <a:off x="377692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3" name="Line 403"/>
          <p:cNvSpPr>
            <a:spLocks noChangeShapeType="1"/>
          </p:cNvSpPr>
          <p:nvPr/>
        </p:nvSpPr>
        <p:spPr bwMode="auto">
          <a:xfrm>
            <a:off x="4616838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4" name="Line 404"/>
          <p:cNvSpPr>
            <a:spLocks noChangeShapeType="1"/>
          </p:cNvSpPr>
          <p:nvPr/>
        </p:nvSpPr>
        <p:spPr bwMode="auto">
          <a:xfrm>
            <a:off x="5387788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5" name="Line 405"/>
          <p:cNvSpPr>
            <a:spLocks noChangeShapeType="1"/>
          </p:cNvSpPr>
          <p:nvPr/>
        </p:nvSpPr>
        <p:spPr bwMode="auto">
          <a:xfrm>
            <a:off x="579577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6" name="Line 406"/>
          <p:cNvSpPr>
            <a:spLocks noChangeShapeType="1"/>
          </p:cNvSpPr>
          <p:nvPr/>
        </p:nvSpPr>
        <p:spPr bwMode="auto">
          <a:xfrm>
            <a:off x="6225988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7" name="Line 407"/>
          <p:cNvSpPr>
            <a:spLocks noChangeShapeType="1"/>
          </p:cNvSpPr>
          <p:nvPr/>
        </p:nvSpPr>
        <p:spPr bwMode="auto">
          <a:xfrm>
            <a:off x="6648263" y="2316957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8" name="Line 408"/>
          <p:cNvSpPr>
            <a:spLocks noChangeShapeType="1"/>
          </p:cNvSpPr>
          <p:nvPr/>
        </p:nvSpPr>
        <p:spPr bwMode="auto">
          <a:xfrm>
            <a:off x="832872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9" name="Line 409"/>
          <p:cNvSpPr>
            <a:spLocks noChangeShapeType="1"/>
          </p:cNvSpPr>
          <p:nvPr/>
        </p:nvSpPr>
        <p:spPr bwMode="auto">
          <a:xfrm>
            <a:off x="7068950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0" name="Line 410"/>
          <p:cNvSpPr>
            <a:spLocks noChangeShapeType="1"/>
          </p:cNvSpPr>
          <p:nvPr/>
        </p:nvSpPr>
        <p:spPr bwMode="auto">
          <a:xfrm>
            <a:off x="7487350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1" name="Line 411"/>
          <p:cNvSpPr>
            <a:spLocks noChangeShapeType="1"/>
          </p:cNvSpPr>
          <p:nvPr/>
        </p:nvSpPr>
        <p:spPr bwMode="auto">
          <a:xfrm>
            <a:off x="875417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2" name="Line 521"/>
          <p:cNvSpPr>
            <a:spLocks noChangeShapeType="1"/>
          </p:cNvSpPr>
          <p:nvPr/>
        </p:nvSpPr>
        <p:spPr bwMode="auto">
          <a:xfrm>
            <a:off x="501377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3" name="Line 522"/>
          <p:cNvSpPr>
            <a:spLocks noChangeShapeType="1"/>
          </p:cNvSpPr>
          <p:nvPr/>
        </p:nvSpPr>
        <p:spPr bwMode="auto">
          <a:xfrm>
            <a:off x="7903275" y="2328863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4" name="Line 525"/>
          <p:cNvSpPr>
            <a:spLocks noChangeShapeType="1"/>
          </p:cNvSpPr>
          <p:nvPr/>
        </p:nvSpPr>
        <p:spPr bwMode="auto">
          <a:xfrm>
            <a:off x="1518350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5" name="Line 526"/>
          <p:cNvSpPr>
            <a:spLocks noChangeShapeType="1"/>
          </p:cNvSpPr>
          <p:nvPr/>
        </p:nvSpPr>
        <p:spPr bwMode="auto">
          <a:xfrm>
            <a:off x="190182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6" name="Line 527"/>
          <p:cNvSpPr>
            <a:spLocks noChangeShapeType="1"/>
          </p:cNvSpPr>
          <p:nvPr/>
        </p:nvSpPr>
        <p:spPr bwMode="auto">
          <a:xfrm>
            <a:off x="2626293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7" name="Line 528"/>
          <p:cNvSpPr>
            <a:spLocks noChangeShapeType="1"/>
          </p:cNvSpPr>
          <p:nvPr/>
        </p:nvSpPr>
        <p:spPr bwMode="auto">
          <a:xfrm>
            <a:off x="3364048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8" name="Line 529"/>
          <p:cNvSpPr>
            <a:spLocks noChangeShapeType="1"/>
          </p:cNvSpPr>
          <p:nvPr/>
        </p:nvSpPr>
        <p:spPr bwMode="auto">
          <a:xfrm>
            <a:off x="4616838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9" name="Line 530"/>
          <p:cNvSpPr>
            <a:spLocks noChangeShapeType="1"/>
          </p:cNvSpPr>
          <p:nvPr/>
        </p:nvSpPr>
        <p:spPr bwMode="auto">
          <a:xfrm>
            <a:off x="377692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0" name="Line 531"/>
          <p:cNvSpPr>
            <a:spLocks noChangeShapeType="1"/>
          </p:cNvSpPr>
          <p:nvPr/>
        </p:nvSpPr>
        <p:spPr bwMode="auto">
          <a:xfrm>
            <a:off x="4156463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1" name="Line 532"/>
          <p:cNvSpPr>
            <a:spLocks noChangeShapeType="1"/>
          </p:cNvSpPr>
          <p:nvPr/>
        </p:nvSpPr>
        <p:spPr bwMode="auto">
          <a:xfrm>
            <a:off x="501377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2" name="Line 533"/>
          <p:cNvSpPr>
            <a:spLocks noChangeShapeType="1"/>
          </p:cNvSpPr>
          <p:nvPr/>
        </p:nvSpPr>
        <p:spPr bwMode="auto">
          <a:xfrm>
            <a:off x="5387788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3" name="Line 534"/>
          <p:cNvSpPr>
            <a:spLocks noChangeShapeType="1"/>
          </p:cNvSpPr>
          <p:nvPr/>
        </p:nvSpPr>
        <p:spPr bwMode="auto">
          <a:xfrm>
            <a:off x="579577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4" name="Line 535"/>
          <p:cNvSpPr>
            <a:spLocks noChangeShapeType="1"/>
          </p:cNvSpPr>
          <p:nvPr/>
        </p:nvSpPr>
        <p:spPr bwMode="auto">
          <a:xfrm>
            <a:off x="6225988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5" name="Line 536"/>
          <p:cNvSpPr>
            <a:spLocks noChangeShapeType="1"/>
          </p:cNvSpPr>
          <p:nvPr/>
        </p:nvSpPr>
        <p:spPr bwMode="auto">
          <a:xfrm>
            <a:off x="6648263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6" name="Line 537"/>
          <p:cNvSpPr>
            <a:spLocks noChangeShapeType="1"/>
          </p:cNvSpPr>
          <p:nvPr/>
        </p:nvSpPr>
        <p:spPr bwMode="auto">
          <a:xfrm>
            <a:off x="832872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7" name="Line 538"/>
          <p:cNvSpPr>
            <a:spLocks noChangeShapeType="1"/>
          </p:cNvSpPr>
          <p:nvPr/>
        </p:nvSpPr>
        <p:spPr bwMode="auto">
          <a:xfrm>
            <a:off x="7068950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8" name="Line 539"/>
          <p:cNvSpPr>
            <a:spLocks noChangeShapeType="1"/>
          </p:cNvSpPr>
          <p:nvPr/>
        </p:nvSpPr>
        <p:spPr bwMode="auto">
          <a:xfrm>
            <a:off x="7487350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9" name="Line 540"/>
          <p:cNvSpPr>
            <a:spLocks noChangeShapeType="1"/>
          </p:cNvSpPr>
          <p:nvPr/>
        </p:nvSpPr>
        <p:spPr bwMode="auto">
          <a:xfrm>
            <a:off x="875417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0" name="Line 542"/>
          <p:cNvSpPr>
            <a:spLocks noChangeShapeType="1"/>
          </p:cNvSpPr>
          <p:nvPr/>
        </p:nvSpPr>
        <p:spPr bwMode="auto">
          <a:xfrm>
            <a:off x="2262313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1" name="Line 544"/>
          <p:cNvSpPr>
            <a:spLocks noChangeShapeType="1"/>
          </p:cNvSpPr>
          <p:nvPr/>
        </p:nvSpPr>
        <p:spPr bwMode="auto">
          <a:xfrm>
            <a:off x="7903275" y="6176963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09" name="Text Box 466"/>
          <p:cNvSpPr txBox="1">
            <a:spLocks noChangeArrowheads="1"/>
          </p:cNvSpPr>
          <p:nvPr/>
        </p:nvSpPr>
        <p:spPr bwMode="auto">
          <a:xfrm>
            <a:off x="2996765" y="1909763"/>
            <a:ext cx="379413" cy="285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</a:pPr>
            <a:r>
              <a:rPr lang="es-ES_tradnl" altLang="es-MX" sz="700" dirty="0"/>
              <a:t>6</a:t>
            </a:r>
            <a:r>
              <a:rPr lang="es-ES_tradnl" altLang="es-MX" sz="700" dirty="0" smtClean="0"/>
              <a:t>0 </a:t>
            </a:r>
            <a:r>
              <a:rPr lang="es-ES_tradnl" altLang="es-MX" sz="700" dirty="0"/>
              <a:t>Y</a:t>
            </a:r>
          </a:p>
          <a:p>
            <a:pPr algn="ctr">
              <a:lnSpc>
                <a:spcPct val="90000"/>
              </a:lnSpc>
            </a:pPr>
            <a:r>
              <a:rPr lang="es-ES_tradnl" altLang="es-MX" sz="700" dirty="0"/>
              <a:t>MÁS</a:t>
            </a:r>
          </a:p>
        </p:txBody>
      </p:sp>
      <p:sp>
        <p:nvSpPr>
          <p:cNvPr id="110" name="Line 476"/>
          <p:cNvSpPr>
            <a:spLocks noChangeShapeType="1"/>
          </p:cNvSpPr>
          <p:nvPr/>
        </p:nvSpPr>
        <p:spPr bwMode="auto">
          <a:xfrm>
            <a:off x="2996703" y="1898256"/>
            <a:ext cx="0" cy="3159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11" name="Line 399"/>
          <p:cNvSpPr>
            <a:spLocks noChangeShapeType="1"/>
          </p:cNvSpPr>
          <p:nvPr/>
        </p:nvSpPr>
        <p:spPr bwMode="auto">
          <a:xfrm>
            <a:off x="2996703" y="2326881"/>
            <a:ext cx="0" cy="36750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12" name="Line 527"/>
          <p:cNvSpPr>
            <a:spLocks noChangeShapeType="1"/>
          </p:cNvSpPr>
          <p:nvPr/>
        </p:nvSpPr>
        <p:spPr bwMode="auto">
          <a:xfrm>
            <a:off x="2996703" y="6174981"/>
            <a:ext cx="0" cy="2682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96"/>
          <p:cNvSpPr txBox="1">
            <a:spLocks noChangeArrowheads="1"/>
          </p:cNvSpPr>
          <p:nvPr/>
        </p:nvSpPr>
        <p:spPr bwMode="auto">
          <a:xfrm>
            <a:off x="4562475" y="1322388"/>
            <a:ext cx="730250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/>
              <a:t>DIARREICAS</a:t>
            </a:r>
            <a:endParaRPr lang="es-ES_tradnl" altLang="es-MX"/>
          </a:p>
        </p:txBody>
      </p:sp>
      <p:sp>
        <p:nvSpPr>
          <p:cNvPr id="4099" name="Rectangle 19"/>
          <p:cNvSpPr>
            <a:spLocks noChangeArrowheads="1"/>
          </p:cNvSpPr>
          <p:nvPr/>
        </p:nvSpPr>
        <p:spPr bwMode="auto">
          <a:xfrm>
            <a:off x="858838" y="412750"/>
            <a:ext cx="3746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	</a:t>
            </a:r>
            <a:endParaRPr lang="es-ES" altLang="es-MX" sz="900" b="1"/>
          </a:p>
        </p:txBody>
      </p:sp>
      <p:grpSp>
        <p:nvGrpSpPr>
          <p:cNvPr id="4100" name="1 Grupo"/>
          <p:cNvGrpSpPr>
            <a:grpSpLocks/>
          </p:cNvGrpSpPr>
          <p:nvPr/>
        </p:nvGrpSpPr>
        <p:grpSpPr bwMode="auto">
          <a:xfrm>
            <a:off x="0" y="1660525"/>
            <a:ext cx="9144000" cy="2774950"/>
            <a:chOff x="0" y="1660525"/>
            <a:chExt cx="9144000" cy="2774950"/>
          </a:xfrm>
        </p:grpSpPr>
        <p:sp>
          <p:nvSpPr>
            <p:cNvPr id="4172" name="Line 4"/>
            <p:cNvSpPr>
              <a:spLocks noChangeShapeType="1"/>
            </p:cNvSpPr>
            <p:nvPr/>
          </p:nvSpPr>
          <p:spPr bwMode="auto">
            <a:xfrm>
              <a:off x="0" y="3545757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3" name="Line 5"/>
            <p:cNvSpPr>
              <a:spLocks noChangeShapeType="1"/>
            </p:cNvSpPr>
            <p:nvPr/>
          </p:nvSpPr>
          <p:spPr bwMode="auto">
            <a:xfrm>
              <a:off x="0" y="3749704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4" name="Line 6"/>
            <p:cNvSpPr>
              <a:spLocks noChangeShapeType="1"/>
            </p:cNvSpPr>
            <p:nvPr/>
          </p:nvSpPr>
          <p:spPr bwMode="auto">
            <a:xfrm>
              <a:off x="0" y="3121293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5" name="Line 12"/>
            <p:cNvSpPr>
              <a:spLocks noChangeShapeType="1"/>
            </p:cNvSpPr>
            <p:nvPr/>
          </p:nvSpPr>
          <p:spPr bwMode="auto">
            <a:xfrm>
              <a:off x="0" y="2910973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6" name="Line 13"/>
            <p:cNvSpPr>
              <a:spLocks noChangeShapeType="1"/>
            </p:cNvSpPr>
            <p:nvPr/>
          </p:nvSpPr>
          <p:spPr bwMode="auto">
            <a:xfrm>
              <a:off x="0" y="2282562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7" name="Line 14"/>
            <p:cNvSpPr>
              <a:spLocks noChangeShapeType="1"/>
            </p:cNvSpPr>
            <p:nvPr/>
          </p:nvSpPr>
          <p:spPr bwMode="auto">
            <a:xfrm>
              <a:off x="0" y="2494157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8" name="Line 15"/>
            <p:cNvSpPr>
              <a:spLocks noChangeShapeType="1"/>
            </p:cNvSpPr>
            <p:nvPr/>
          </p:nvSpPr>
          <p:spPr bwMode="auto">
            <a:xfrm>
              <a:off x="0" y="2705752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79" name="Line 20"/>
            <p:cNvSpPr>
              <a:spLocks noChangeShapeType="1"/>
            </p:cNvSpPr>
            <p:nvPr/>
          </p:nvSpPr>
          <p:spPr bwMode="auto">
            <a:xfrm>
              <a:off x="0" y="1660525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0" name="Line 21"/>
            <p:cNvSpPr>
              <a:spLocks noChangeShapeType="1"/>
            </p:cNvSpPr>
            <p:nvPr/>
          </p:nvSpPr>
          <p:spPr bwMode="auto">
            <a:xfrm>
              <a:off x="0" y="1865746"/>
              <a:ext cx="9128125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1" name="Line 22"/>
            <p:cNvSpPr>
              <a:spLocks noChangeShapeType="1"/>
            </p:cNvSpPr>
            <p:nvPr/>
          </p:nvSpPr>
          <p:spPr bwMode="auto">
            <a:xfrm>
              <a:off x="0" y="2070968"/>
              <a:ext cx="9144000" cy="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2" name="Line 93"/>
            <p:cNvSpPr>
              <a:spLocks noChangeShapeType="1"/>
            </p:cNvSpPr>
            <p:nvPr/>
          </p:nvSpPr>
          <p:spPr bwMode="auto">
            <a:xfrm>
              <a:off x="0" y="3326515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3" name="Line 94"/>
            <p:cNvSpPr>
              <a:spLocks noChangeShapeType="1"/>
            </p:cNvSpPr>
            <p:nvPr/>
          </p:nvSpPr>
          <p:spPr bwMode="auto">
            <a:xfrm>
              <a:off x="0" y="3954926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4" name="Line 95"/>
            <p:cNvSpPr>
              <a:spLocks noChangeShapeType="1"/>
            </p:cNvSpPr>
            <p:nvPr/>
          </p:nvSpPr>
          <p:spPr bwMode="auto">
            <a:xfrm>
              <a:off x="0" y="4166520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5" name="Line 116"/>
            <p:cNvSpPr>
              <a:spLocks noChangeShapeType="1"/>
            </p:cNvSpPr>
            <p:nvPr/>
          </p:nvSpPr>
          <p:spPr bwMode="auto">
            <a:xfrm>
              <a:off x="0" y="4231195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86" name="Line 117"/>
            <p:cNvSpPr>
              <a:spLocks noChangeShapeType="1"/>
            </p:cNvSpPr>
            <p:nvPr/>
          </p:nvSpPr>
          <p:spPr bwMode="auto">
            <a:xfrm>
              <a:off x="0" y="4435475"/>
              <a:ext cx="914400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grpSp>
        <p:nvGrpSpPr>
          <p:cNvPr id="4101" name="Group 132"/>
          <p:cNvGrpSpPr>
            <a:grpSpLocks/>
          </p:cNvGrpSpPr>
          <p:nvPr/>
        </p:nvGrpSpPr>
        <p:grpSpPr bwMode="auto">
          <a:xfrm>
            <a:off x="161925" y="4875213"/>
            <a:ext cx="8969375" cy="1530350"/>
            <a:chOff x="0" y="3155"/>
            <a:chExt cx="5760" cy="953"/>
          </a:xfrm>
        </p:grpSpPr>
        <p:grpSp>
          <p:nvGrpSpPr>
            <p:cNvPr id="4162" name="Group 120"/>
            <p:cNvGrpSpPr>
              <a:grpSpLocks/>
            </p:cNvGrpSpPr>
            <p:nvPr/>
          </p:nvGrpSpPr>
          <p:grpSpPr bwMode="auto">
            <a:xfrm>
              <a:off x="0" y="3390"/>
              <a:ext cx="5760" cy="477"/>
              <a:chOff x="0" y="3606"/>
              <a:chExt cx="5760" cy="498"/>
            </a:xfrm>
          </p:grpSpPr>
          <p:sp>
            <p:nvSpPr>
              <p:cNvPr id="4167" name="Line 121"/>
              <p:cNvSpPr>
                <a:spLocks noChangeShapeType="1"/>
              </p:cNvSpPr>
              <p:nvPr/>
            </p:nvSpPr>
            <p:spPr bwMode="auto">
              <a:xfrm>
                <a:off x="0" y="385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68" name="Line 122"/>
              <p:cNvSpPr>
                <a:spLocks noChangeShapeType="1"/>
              </p:cNvSpPr>
              <p:nvPr/>
            </p:nvSpPr>
            <p:spPr bwMode="auto">
              <a:xfrm>
                <a:off x="0" y="410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69" name="Line 123"/>
              <p:cNvSpPr>
                <a:spLocks noChangeShapeType="1"/>
              </p:cNvSpPr>
              <p:nvPr/>
            </p:nvSpPr>
            <p:spPr bwMode="auto">
              <a:xfrm>
                <a:off x="0" y="3978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70" name="Line 124"/>
              <p:cNvSpPr>
                <a:spLocks noChangeShapeType="1"/>
              </p:cNvSpPr>
              <p:nvPr/>
            </p:nvSpPr>
            <p:spPr bwMode="auto">
              <a:xfrm>
                <a:off x="0" y="3606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4171" name="Line 125"/>
              <p:cNvSpPr>
                <a:spLocks noChangeShapeType="1"/>
              </p:cNvSpPr>
              <p:nvPr/>
            </p:nvSpPr>
            <p:spPr bwMode="auto">
              <a:xfrm>
                <a:off x="0" y="373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</p:grpSp>
        <p:sp>
          <p:nvSpPr>
            <p:cNvPr id="4163" name="Line 127"/>
            <p:cNvSpPr>
              <a:spLocks noChangeShapeType="1"/>
            </p:cNvSpPr>
            <p:nvPr/>
          </p:nvSpPr>
          <p:spPr bwMode="auto">
            <a:xfrm>
              <a:off x="0" y="315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4" name="Line 128"/>
            <p:cNvSpPr>
              <a:spLocks noChangeShapeType="1"/>
            </p:cNvSpPr>
            <p:nvPr/>
          </p:nvSpPr>
          <p:spPr bwMode="auto">
            <a:xfrm>
              <a:off x="0" y="327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5" name="Line 129"/>
            <p:cNvSpPr>
              <a:spLocks noChangeShapeType="1"/>
            </p:cNvSpPr>
            <p:nvPr/>
          </p:nvSpPr>
          <p:spPr bwMode="auto">
            <a:xfrm>
              <a:off x="0" y="3987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4166" name="Line 130"/>
            <p:cNvSpPr>
              <a:spLocks noChangeShapeType="1"/>
            </p:cNvSpPr>
            <p:nvPr/>
          </p:nvSpPr>
          <p:spPr bwMode="auto">
            <a:xfrm>
              <a:off x="0" y="4108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sp>
        <p:nvSpPr>
          <p:cNvPr id="4102" name="Line 149"/>
          <p:cNvSpPr>
            <a:spLocks noChangeShapeType="1"/>
          </p:cNvSpPr>
          <p:nvPr/>
        </p:nvSpPr>
        <p:spPr bwMode="auto">
          <a:xfrm flipH="1">
            <a:off x="0" y="45275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03" name="Rectangle 15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REVERSO</a:t>
            </a:r>
          </a:p>
        </p:txBody>
      </p:sp>
      <p:sp>
        <p:nvSpPr>
          <p:cNvPr id="4104" name="Line 18"/>
          <p:cNvSpPr>
            <a:spLocks noChangeShapeType="1"/>
          </p:cNvSpPr>
          <p:nvPr/>
        </p:nvSpPr>
        <p:spPr bwMode="auto">
          <a:xfrm>
            <a:off x="2024063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05" name="Line 170"/>
          <p:cNvSpPr>
            <a:spLocks noChangeShapeType="1"/>
          </p:cNvSpPr>
          <p:nvPr/>
        </p:nvSpPr>
        <p:spPr bwMode="auto">
          <a:xfrm>
            <a:off x="2665413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6" name="Line 172"/>
          <p:cNvSpPr>
            <a:spLocks noChangeShapeType="1"/>
          </p:cNvSpPr>
          <p:nvPr/>
        </p:nvSpPr>
        <p:spPr bwMode="auto">
          <a:xfrm>
            <a:off x="3311525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7" name="Line 173"/>
          <p:cNvSpPr>
            <a:spLocks noChangeShapeType="1"/>
          </p:cNvSpPr>
          <p:nvPr/>
        </p:nvSpPr>
        <p:spPr bwMode="auto">
          <a:xfrm>
            <a:off x="3967163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8" name="Line 175"/>
          <p:cNvSpPr>
            <a:spLocks noChangeShapeType="1"/>
          </p:cNvSpPr>
          <p:nvPr/>
        </p:nvSpPr>
        <p:spPr bwMode="auto">
          <a:xfrm>
            <a:off x="4602163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09" name="Line 176"/>
          <p:cNvSpPr>
            <a:spLocks noChangeShapeType="1"/>
          </p:cNvSpPr>
          <p:nvPr/>
        </p:nvSpPr>
        <p:spPr bwMode="auto">
          <a:xfrm>
            <a:off x="5245100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0" name="Line 178"/>
          <p:cNvSpPr>
            <a:spLocks noChangeShapeType="1"/>
          </p:cNvSpPr>
          <p:nvPr/>
        </p:nvSpPr>
        <p:spPr bwMode="auto">
          <a:xfrm>
            <a:off x="5907088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1" name="Line 179"/>
          <p:cNvSpPr>
            <a:spLocks noChangeShapeType="1"/>
          </p:cNvSpPr>
          <p:nvPr/>
        </p:nvSpPr>
        <p:spPr bwMode="auto">
          <a:xfrm>
            <a:off x="6554788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2" name="Line 182"/>
          <p:cNvSpPr>
            <a:spLocks noChangeShapeType="1"/>
          </p:cNvSpPr>
          <p:nvPr/>
        </p:nvSpPr>
        <p:spPr bwMode="auto">
          <a:xfrm>
            <a:off x="7191375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3" name="Line 184"/>
          <p:cNvSpPr>
            <a:spLocks noChangeShapeType="1"/>
          </p:cNvSpPr>
          <p:nvPr/>
        </p:nvSpPr>
        <p:spPr bwMode="auto">
          <a:xfrm>
            <a:off x="7843838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4" name="Line 185"/>
          <p:cNvSpPr>
            <a:spLocks noChangeShapeType="1"/>
          </p:cNvSpPr>
          <p:nvPr/>
        </p:nvSpPr>
        <p:spPr bwMode="auto">
          <a:xfrm>
            <a:off x="8489950" y="1660525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15" name="Text Box 208"/>
          <p:cNvSpPr txBox="1">
            <a:spLocks noChangeArrowheads="1"/>
          </p:cNvSpPr>
          <p:nvPr/>
        </p:nvSpPr>
        <p:spPr bwMode="auto">
          <a:xfrm>
            <a:off x="1295400" y="625475"/>
            <a:ext cx="1858963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/>
              <a:t>EDUCACIÓN PARA LA SALUD</a:t>
            </a:r>
            <a:endParaRPr lang="es-ES_tradnl" altLang="es-MX" b="1"/>
          </a:p>
        </p:txBody>
      </p:sp>
      <p:sp>
        <p:nvSpPr>
          <p:cNvPr id="4116" name="Text Box 248"/>
          <p:cNvSpPr txBox="1">
            <a:spLocks noChangeArrowheads="1"/>
          </p:cNvSpPr>
          <p:nvPr/>
        </p:nvSpPr>
        <p:spPr bwMode="auto">
          <a:xfrm>
            <a:off x="17463" y="4522788"/>
            <a:ext cx="1254125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b="1"/>
              <a:t>III. OBSERVACIONES:</a:t>
            </a:r>
          </a:p>
        </p:txBody>
      </p:sp>
      <p:sp>
        <p:nvSpPr>
          <p:cNvPr id="4117" name="Text Box 249"/>
          <p:cNvSpPr txBox="1">
            <a:spLocks noChangeArrowheads="1"/>
          </p:cNvSpPr>
          <p:nvPr/>
        </p:nvSpPr>
        <p:spPr bwMode="auto">
          <a:xfrm>
            <a:off x="0" y="4229100"/>
            <a:ext cx="1362075" cy="230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TOTAL</a:t>
            </a:r>
          </a:p>
        </p:txBody>
      </p:sp>
      <p:sp>
        <p:nvSpPr>
          <p:cNvPr id="4118" name="Line 258"/>
          <p:cNvSpPr>
            <a:spLocks noChangeShapeType="1"/>
          </p:cNvSpPr>
          <p:nvPr/>
        </p:nvSpPr>
        <p:spPr bwMode="auto">
          <a:xfrm>
            <a:off x="202406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19" name="Line 259"/>
          <p:cNvSpPr>
            <a:spLocks noChangeShapeType="1"/>
          </p:cNvSpPr>
          <p:nvPr/>
        </p:nvSpPr>
        <p:spPr bwMode="auto">
          <a:xfrm>
            <a:off x="266541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0" name="Line 260"/>
          <p:cNvSpPr>
            <a:spLocks noChangeShapeType="1"/>
          </p:cNvSpPr>
          <p:nvPr/>
        </p:nvSpPr>
        <p:spPr bwMode="auto">
          <a:xfrm>
            <a:off x="3311525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1" name="Line 261"/>
          <p:cNvSpPr>
            <a:spLocks noChangeShapeType="1"/>
          </p:cNvSpPr>
          <p:nvPr/>
        </p:nvSpPr>
        <p:spPr bwMode="auto">
          <a:xfrm>
            <a:off x="396716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2" name="Line 262"/>
          <p:cNvSpPr>
            <a:spLocks noChangeShapeType="1"/>
          </p:cNvSpPr>
          <p:nvPr/>
        </p:nvSpPr>
        <p:spPr bwMode="auto">
          <a:xfrm>
            <a:off x="460216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3" name="Line 263"/>
          <p:cNvSpPr>
            <a:spLocks noChangeShapeType="1"/>
          </p:cNvSpPr>
          <p:nvPr/>
        </p:nvSpPr>
        <p:spPr bwMode="auto">
          <a:xfrm>
            <a:off x="5245100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4" name="Line 264"/>
          <p:cNvSpPr>
            <a:spLocks noChangeShapeType="1"/>
          </p:cNvSpPr>
          <p:nvPr/>
        </p:nvSpPr>
        <p:spPr bwMode="auto">
          <a:xfrm>
            <a:off x="5907088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5" name="Line 265"/>
          <p:cNvSpPr>
            <a:spLocks noChangeShapeType="1"/>
          </p:cNvSpPr>
          <p:nvPr/>
        </p:nvSpPr>
        <p:spPr bwMode="auto">
          <a:xfrm>
            <a:off x="6554788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6" name="Line 267"/>
          <p:cNvSpPr>
            <a:spLocks noChangeShapeType="1"/>
          </p:cNvSpPr>
          <p:nvPr/>
        </p:nvSpPr>
        <p:spPr bwMode="auto">
          <a:xfrm>
            <a:off x="7192963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7" name="Line 268"/>
          <p:cNvSpPr>
            <a:spLocks noChangeShapeType="1"/>
          </p:cNvSpPr>
          <p:nvPr/>
        </p:nvSpPr>
        <p:spPr bwMode="auto">
          <a:xfrm>
            <a:off x="7843838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8" name="Line 269"/>
          <p:cNvSpPr>
            <a:spLocks noChangeShapeType="1"/>
          </p:cNvSpPr>
          <p:nvPr/>
        </p:nvSpPr>
        <p:spPr bwMode="auto">
          <a:xfrm>
            <a:off x="8489950" y="4237038"/>
            <a:ext cx="0" cy="1936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29" name="Line 270"/>
          <p:cNvSpPr>
            <a:spLocks noChangeShapeType="1"/>
          </p:cNvSpPr>
          <p:nvPr/>
        </p:nvSpPr>
        <p:spPr bwMode="auto">
          <a:xfrm>
            <a:off x="1370013" y="1657350"/>
            <a:ext cx="0" cy="2505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30" name="Line 272"/>
          <p:cNvSpPr>
            <a:spLocks noChangeShapeType="1"/>
          </p:cNvSpPr>
          <p:nvPr/>
        </p:nvSpPr>
        <p:spPr bwMode="auto">
          <a:xfrm>
            <a:off x="1370013" y="4222750"/>
            <a:ext cx="0" cy="212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4131" name="Text Box 275"/>
          <p:cNvSpPr txBox="1">
            <a:spLocks noChangeArrowheads="1"/>
          </p:cNvSpPr>
          <p:nvPr/>
        </p:nvSpPr>
        <p:spPr bwMode="auto">
          <a:xfrm>
            <a:off x="2039938" y="1111250"/>
            <a:ext cx="596900" cy="415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PLANIFI-</a:t>
            </a:r>
          </a:p>
          <a:p>
            <a:pPr algn="ctr"/>
            <a:r>
              <a:rPr lang="es-ES_tradnl" altLang="es-MX" sz="700"/>
              <a:t>CACIÓN</a:t>
            </a:r>
          </a:p>
          <a:p>
            <a:pPr algn="ctr"/>
            <a:r>
              <a:rPr lang="es-ES_tradnl" altLang="es-MX" sz="700"/>
              <a:t>FAMILIAR</a:t>
            </a:r>
            <a:endParaRPr lang="es-ES_tradnl" altLang="es-MX"/>
          </a:p>
        </p:txBody>
      </p:sp>
      <p:sp>
        <p:nvSpPr>
          <p:cNvPr id="4132" name="Text Box 276"/>
          <p:cNvSpPr txBox="1">
            <a:spLocks noChangeArrowheads="1"/>
          </p:cNvSpPr>
          <p:nvPr/>
        </p:nvSpPr>
        <p:spPr bwMode="auto">
          <a:xfrm>
            <a:off x="1374775" y="847725"/>
            <a:ext cx="58102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/>
              <a:t>TEMAS  DE  PLÁTICAS  Y  NÚMERO  DE  ASISTENTES</a:t>
            </a:r>
            <a:endParaRPr lang="es-ES_tradnl" altLang="es-MX"/>
          </a:p>
        </p:txBody>
      </p:sp>
      <p:sp>
        <p:nvSpPr>
          <p:cNvPr id="4133" name="Line 277"/>
          <p:cNvSpPr>
            <a:spLocks noChangeShapeType="1"/>
          </p:cNvSpPr>
          <p:nvPr/>
        </p:nvSpPr>
        <p:spPr bwMode="auto">
          <a:xfrm flipH="1">
            <a:off x="1365250" y="1073150"/>
            <a:ext cx="77787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4" name="Text Box 278"/>
          <p:cNvSpPr txBox="1">
            <a:spLocks noChangeArrowheads="1"/>
          </p:cNvSpPr>
          <p:nvPr/>
        </p:nvSpPr>
        <p:spPr bwMode="auto">
          <a:xfrm>
            <a:off x="4040188" y="1079500"/>
            <a:ext cx="11366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/>
              <a:t>ENFERMEDADES</a:t>
            </a:r>
            <a:endParaRPr lang="es-ES_tradnl" altLang="es-MX"/>
          </a:p>
        </p:txBody>
      </p:sp>
      <p:sp>
        <p:nvSpPr>
          <p:cNvPr id="4135" name="Line 279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6" name="Line 280"/>
          <p:cNvSpPr>
            <a:spLocks noChangeShapeType="1"/>
          </p:cNvSpPr>
          <p:nvPr/>
        </p:nvSpPr>
        <p:spPr bwMode="auto">
          <a:xfrm>
            <a:off x="0" y="15843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7" name="Rectangle 281"/>
          <p:cNvSpPr>
            <a:spLocks noChangeArrowheads="1"/>
          </p:cNvSpPr>
          <p:nvPr/>
        </p:nvSpPr>
        <p:spPr bwMode="auto">
          <a:xfrm>
            <a:off x="19050" y="1139825"/>
            <a:ext cx="1352550" cy="231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/>
              <a:t>II. MÓDULO</a:t>
            </a:r>
            <a:endParaRPr lang="es-ES" altLang="es-MX" sz="900" b="1"/>
          </a:p>
        </p:txBody>
      </p:sp>
      <p:sp>
        <p:nvSpPr>
          <p:cNvPr id="4138" name="Line 282"/>
          <p:cNvSpPr>
            <a:spLocks noChangeShapeType="1"/>
          </p:cNvSpPr>
          <p:nvPr/>
        </p:nvSpPr>
        <p:spPr bwMode="auto">
          <a:xfrm>
            <a:off x="3311525" y="1081088"/>
            <a:ext cx="0" cy="4937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39" name="Line 283"/>
          <p:cNvSpPr>
            <a:spLocks noChangeShapeType="1"/>
          </p:cNvSpPr>
          <p:nvPr/>
        </p:nvSpPr>
        <p:spPr bwMode="auto">
          <a:xfrm>
            <a:off x="2665413" y="1066800"/>
            <a:ext cx="0" cy="5207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0" name="Line 284"/>
          <p:cNvSpPr>
            <a:spLocks noChangeShapeType="1"/>
          </p:cNvSpPr>
          <p:nvPr/>
        </p:nvSpPr>
        <p:spPr bwMode="auto">
          <a:xfrm>
            <a:off x="5245100" y="1081088"/>
            <a:ext cx="0" cy="4905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1" name="Line 285"/>
          <p:cNvSpPr>
            <a:spLocks noChangeShapeType="1"/>
          </p:cNvSpPr>
          <p:nvPr/>
        </p:nvSpPr>
        <p:spPr bwMode="auto">
          <a:xfrm>
            <a:off x="5907088" y="1073150"/>
            <a:ext cx="0" cy="5032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2" name="Line 286"/>
          <p:cNvSpPr>
            <a:spLocks noChangeShapeType="1"/>
          </p:cNvSpPr>
          <p:nvPr/>
        </p:nvSpPr>
        <p:spPr bwMode="auto">
          <a:xfrm>
            <a:off x="8489950" y="1074738"/>
            <a:ext cx="0" cy="5064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3" name="Line 287"/>
          <p:cNvSpPr>
            <a:spLocks noChangeShapeType="1"/>
          </p:cNvSpPr>
          <p:nvPr/>
        </p:nvSpPr>
        <p:spPr bwMode="auto">
          <a:xfrm flipV="1">
            <a:off x="1365250" y="831850"/>
            <a:ext cx="0" cy="7350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4" name="Line 288"/>
          <p:cNvSpPr>
            <a:spLocks noChangeShapeType="1"/>
          </p:cNvSpPr>
          <p:nvPr/>
        </p:nvSpPr>
        <p:spPr bwMode="auto">
          <a:xfrm>
            <a:off x="2024063" y="1073150"/>
            <a:ext cx="0" cy="5032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5" name="Text Box 289"/>
          <p:cNvSpPr txBox="1">
            <a:spLocks noChangeArrowheads="1"/>
          </p:cNvSpPr>
          <p:nvPr/>
        </p:nvSpPr>
        <p:spPr bwMode="auto">
          <a:xfrm>
            <a:off x="1279525" y="1158875"/>
            <a:ext cx="82867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SANEAMIENTO</a:t>
            </a:r>
          </a:p>
          <a:p>
            <a:pPr algn="ctr"/>
            <a:r>
              <a:rPr lang="es-ES_tradnl" altLang="es-MX" sz="700"/>
              <a:t>BÁSICO</a:t>
            </a:r>
            <a:endParaRPr lang="es-ES_tradnl" altLang="es-MX"/>
          </a:p>
        </p:txBody>
      </p:sp>
      <p:sp>
        <p:nvSpPr>
          <p:cNvPr id="4146" name="Text Box 290"/>
          <p:cNvSpPr txBox="1">
            <a:spLocks noChangeArrowheads="1"/>
          </p:cNvSpPr>
          <p:nvPr/>
        </p:nvSpPr>
        <p:spPr bwMode="auto">
          <a:xfrm>
            <a:off x="2643188" y="1165225"/>
            <a:ext cx="627062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MATERNO</a:t>
            </a:r>
          </a:p>
          <a:p>
            <a:pPr algn="ctr"/>
            <a:r>
              <a:rPr lang="es-ES_tradnl" altLang="es-MX" sz="700"/>
              <a:t> INFANTIL</a:t>
            </a:r>
            <a:endParaRPr lang="es-ES_tradnl" altLang="es-MX"/>
          </a:p>
        </p:txBody>
      </p:sp>
      <p:sp>
        <p:nvSpPr>
          <p:cNvPr id="4147" name="Line 291"/>
          <p:cNvSpPr>
            <a:spLocks noChangeShapeType="1"/>
          </p:cNvSpPr>
          <p:nvPr/>
        </p:nvSpPr>
        <p:spPr bwMode="auto">
          <a:xfrm>
            <a:off x="3967163" y="1076325"/>
            <a:ext cx="0" cy="4953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48" name="Text Box 292"/>
          <p:cNvSpPr txBox="1">
            <a:spLocks noChangeArrowheads="1"/>
          </p:cNvSpPr>
          <p:nvPr/>
        </p:nvSpPr>
        <p:spPr bwMode="auto">
          <a:xfrm>
            <a:off x="3324225" y="1155700"/>
            <a:ext cx="5810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VACUNA-</a:t>
            </a:r>
          </a:p>
          <a:p>
            <a:pPr algn="ctr"/>
            <a:r>
              <a:rPr lang="es-ES_tradnl" altLang="es-MX" sz="700"/>
              <a:t>CIÓN</a:t>
            </a:r>
            <a:endParaRPr lang="es-ES_tradnl" altLang="es-MX"/>
          </a:p>
        </p:txBody>
      </p:sp>
      <p:sp>
        <p:nvSpPr>
          <p:cNvPr id="4149" name="Line 293"/>
          <p:cNvSpPr>
            <a:spLocks noChangeShapeType="1"/>
          </p:cNvSpPr>
          <p:nvPr/>
        </p:nvSpPr>
        <p:spPr bwMode="auto">
          <a:xfrm>
            <a:off x="3967163" y="1290638"/>
            <a:ext cx="1277937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0" name="Line 294"/>
          <p:cNvSpPr>
            <a:spLocks noChangeShapeType="1"/>
          </p:cNvSpPr>
          <p:nvPr/>
        </p:nvSpPr>
        <p:spPr bwMode="auto">
          <a:xfrm>
            <a:off x="4602163" y="1290638"/>
            <a:ext cx="0" cy="2857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1" name="Text Box 295"/>
          <p:cNvSpPr txBox="1">
            <a:spLocks noChangeArrowheads="1"/>
          </p:cNvSpPr>
          <p:nvPr/>
        </p:nvSpPr>
        <p:spPr bwMode="auto">
          <a:xfrm>
            <a:off x="3952875" y="1323975"/>
            <a:ext cx="655638" cy="200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/>
              <a:t>CRÓNICAS</a:t>
            </a:r>
            <a:endParaRPr lang="es-ES_tradnl" altLang="es-MX"/>
          </a:p>
        </p:txBody>
      </p:sp>
      <p:sp>
        <p:nvSpPr>
          <p:cNvPr id="4152" name="Text Box 297"/>
          <p:cNvSpPr txBox="1">
            <a:spLocks noChangeArrowheads="1"/>
          </p:cNvSpPr>
          <p:nvPr/>
        </p:nvSpPr>
        <p:spPr bwMode="auto">
          <a:xfrm>
            <a:off x="5183188" y="1069975"/>
            <a:ext cx="788987" cy="517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INFECCIONES</a:t>
            </a:r>
          </a:p>
          <a:p>
            <a:pPr algn="ctr"/>
            <a:r>
              <a:rPr lang="es-ES_tradnl" altLang="es-MX" sz="700"/>
              <a:t>RESPIRA-</a:t>
            </a:r>
          </a:p>
          <a:p>
            <a:pPr algn="ctr"/>
            <a:r>
              <a:rPr lang="es-ES_tradnl" altLang="es-MX" sz="700"/>
              <a:t>TORIAS</a:t>
            </a:r>
          </a:p>
          <a:p>
            <a:pPr algn="ctr"/>
            <a:r>
              <a:rPr lang="es-ES_tradnl" altLang="es-MX" sz="700"/>
              <a:t>AGUDAS</a:t>
            </a:r>
            <a:endParaRPr lang="es-ES_tradnl" altLang="es-MX"/>
          </a:p>
        </p:txBody>
      </p:sp>
      <p:sp>
        <p:nvSpPr>
          <p:cNvPr id="4153" name="Line 298"/>
          <p:cNvSpPr>
            <a:spLocks noChangeShapeType="1"/>
          </p:cNvSpPr>
          <p:nvPr/>
        </p:nvSpPr>
        <p:spPr bwMode="auto">
          <a:xfrm>
            <a:off x="6554788" y="1074738"/>
            <a:ext cx="0" cy="5095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4" name="Line 299"/>
          <p:cNvSpPr>
            <a:spLocks noChangeShapeType="1"/>
          </p:cNvSpPr>
          <p:nvPr/>
        </p:nvSpPr>
        <p:spPr bwMode="auto">
          <a:xfrm>
            <a:off x="7189788" y="839788"/>
            <a:ext cx="0" cy="7429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5" name="Text Box 300"/>
          <p:cNvSpPr txBox="1">
            <a:spLocks noChangeArrowheads="1"/>
          </p:cNvSpPr>
          <p:nvPr/>
        </p:nvSpPr>
        <p:spPr bwMode="auto">
          <a:xfrm>
            <a:off x="5837496" y="1115500"/>
            <a:ext cx="817852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NUTRICIÓN </a:t>
            </a:r>
            <a:r>
              <a:rPr lang="es-ES_tradnl" altLang="es-MX" sz="700" dirty="0"/>
              <a:t>Y </a:t>
            </a:r>
          </a:p>
          <a:p>
            <a:pPr algn="ctr"/>
            <a:r>
              <a:rPr lang="es-ES_tradnl" altLang="es-MX" sz="700" dirty="0"/>
              <a:t>LACTANCIA</a:t>
            </a:r>
          </a:p>
          <a:p>
            <a:pPr algn="ctr"/>
            <a:r>
              <a:rPr lang="es-ES_tradnl" altLang="es-MX" sz="700" dirty="0" smtClean="0"/>
              <a:t>MATERNA</a:t>
            </a:r>
            <a:endParaRPr lang="es-ES_tradnl" altLang="es-MX" sz="700" dirty="0"/>
          </a:p>
        </p:txBody>
      </p:sp>
      <p:sp>
        <p:nvSpPr>
          <p:cNvPr id="4156" name="Text Box 301"/>
          <p:cNvSpPr txBox="1">
            <a:spLocks noChangeArrowheads="1"/>
          </p:cNvSpPr>
          <p:nvPr/>
        </p:nvSpPr>
        <p:spPr bwMode="auto">
          <a:xfrm>
            <a:off x="6632575" y="1216025"/>
            <a:ext cx="441325" cy="198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/>
              <a:t>OTRO</a:t>
            </a:r>
            <a:endParaRPr lang="es-ES_tradnl" altLang="es-MX"/>
          </a:p>
        </p:txBody>
      </p:sp>
      <p:sp>
        <p:nvSpPr>
          <p:cNvPr id="4157" name="Line 302"/>
          <p:cNvSpPr>
            <a:spLocks noChangeShapeType="1"/>
          </p:cNvSpPr>
          <p:nvPr/>
        </p:nvSpPr>
        <p:spPr bwMode="auto">
          <a:xfrm>
            <a:off x="7843838" y="1073150"/>
            <a:ext cx="0" cy="5016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4158" name="Text Box 303"/>
          <p:cNvSpPr txBox="1">
            <a:spLocks noChangeArrowheads="1"/>
          </p:cNvSpPr>
          <p:nvPr/>
        </p:nvSpPr>
        <p:spPr bwMode="auto">
          <a:xfrm>
            <a:off x="7188200" y="849313"/>
            <a:ext cx="19558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/>
              <a:t>MADRES CAPACITADAS</a:t>
            </a:r>
            <a:endParaRPr lang="es-ES_tradnl" altLang="es-MX"/>
          </a:p>
        </p:txBody>
      </p:sp>
      <p:sp>
        <p:nvSpPr>
          <p:cNvPr id="4159" name="Text Box 304"/>
          <p:cNvSpPr txBox="1">
            <a:spLocks noChangeArrowheads="1"/>
          </p:cNvSpPr>
          <p:nvPr/>
        </p:nvSpPr>
        <p:spPr bwMode="auto">
          <a:xfrm>
            <a:off x="7153275" y="1098550"/>
            <a:ext cx="723900" cy="411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ENFERME-</a:t>
            </a:r>
          </a:p>
          <a:p>
            <a:pPr algn="ctr"/>
            <a:r>
              <a:rPr lang="es-ES_tradnl" altLang="es-MX" sz="700"/>
              <a:t>DADES</a:t>
            </a:r>
          </a:p>
          <a:p>
            <a:pPr algn="ctr"/>
            <a:r>
              <a:rPr lang="es-ES_tradnl" altLang="es-MX" sz="700"/>
              <a:t>DIARREICAS</a:t>
            </a:r>
            <a:endParaRPr lang="es-ES_tradnl" altLang="es-MX"/>
          </a:p>
        </p:txBody>
      </p:sp>
      <p:sp>
        <p:nvSpPr>
          <p:cNvPr id="4160" name="Text Box 305"/>
          <p:cNvSpPr txBox="1">
            <a:spLocks noChangeArrowheads="1"/>
          </p:cNvSpPr>
          <p:nvPr/>
        </p:nvSpPr>
        <p:spPr bwMode="auto">
          <a:xfrm>
            <a:off x="7777163" y="1074738"/>
            <a:ext cx="788987" cy="517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/>
              <a:t>INFECCIONES</a:t>
            </a:r>
          </a:p>
          <a:p>
            <a:pPr algn="ctr"/>
            <a:r>
              <a:rPr lang="es-ES_tradnl" altLang="es-MX" sz="700"/>
              <a:t>RESPIRA-</a:t>
            </a:r>
          </a:p>
          <a:p>
            <a:pPr algn="ctr"/>
            <a:r>
              <a:rPr lang="es-ES_tradnl" altLang="es-MX" sz="700"/>
              <a:t>TORIAS</a:t>
            </a:r>
          </a:p>
          <a:p>
            <a:pPr algn="ctr"/>
            <a:r>
              <a:rPr lang="es-ES_tradnl" altLang="es-MX" sz="700"/>
              <a:t>AGUDAS</a:t>
            </a:r>
            <a:endParaRPr lang="es-ES_tradnl" altLang="es-MX"/>
          </a:p>
        </p:txBody>
      </p:sp>
      <p:sp>
        <p:nvSpPr>
          <p:cNvPr id="4161" name="Text Box 306"/>
          <p:cNvSpPr txBox="1">
            <a:spLocks noChangeArrowheads="1"/>
          </p:cNvSpPr>
          <p:nvPr/>
        </p:nvSpPr>
        <p:spPr bwMode="auto">
          <a:xfrm>
            <a:off x="8435365" y="1112325"/>
            <a:ext cx="760960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NUTRICIÓN</a:t>
            </a:r>
            <a:r>
              <a:rPr lang="es-ES_tradnl" altLang="es-MX" sz="700" dirty="0"/>
              <a:t> Y </a:t>
            </a:r>
          </a:p>
          <a:p>
            <a:pPr algn="ctr"/>
            <a:r>
              <a:rPr lang="es-ES_tradnl" altLang="es-MX" sz="700" dirty="0"/>
              <a:t>LACTANCIA</a:t>
            </a:r>
          </a:p>
          <a:p>
            <a:pPr algn="ctr"/>
            <a:r>
              <a:rPr lang="es-ES_tradnl" altLang="es-MX" sz="700" dirty="0" smtClean="0"/>
              <a:t>MATERNA</a:t>
            </a:r>
            <a:endParaRPr lang="es-ES_tradnl" altLang="es-MX" sz="7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6021</TotalTime>
  <Words>135</Words>
  <Application>Microsoft Office PowerPoint</Application>
  <PresentationFormat>Carta (216 x 279 mm)</PresentationFormat>
  <Paragraphs>90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5" baseType="lpstr">
      <vt:lpstr>Arial</vt:lpstr>
      <vt:lpstr>Times New Roman</vt:lpstr>
      <vt:lpstr>Diseño predeterminado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Conformación e Integración de Bases de Datos</dc:creator>
  <cp:lastModifiedBy>Alicia Mercado Sandoval</cp:lastModifiedBy>
  <cp:revision>203</cp:revision>
  <cp:lastPrinted>2001-10-24T19:50:12Z</cp:lastPrinted>
  <dcterms:created xsi:type="dcterms:W3CDTF">1999-03-16T19:31:02Z</dcterms:created>
  <dcterms:modified xsi:type="dcterms:W3CDTF">2023-12-05T22:56:44Z</dcterms:modified>
</cp:coreProperties>
</file>

<file path=docProps/thumbnail.jpeg>
</file>